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9.png" ContentType="image/png"/>
  <Override PartName="/ppt/media/image31.png" ContentType="image/png"/>
  <Override PartName="/ppt/media/image7.jpeg" ContentType="image/jpeg"/>
  <Override PartName="/ppt/media/image8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41.wmf" ContentType="image/x-wmf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40.wmf" ContentType="image/x-wmf"/>
  <Override PartName="/ppt/media/image18.png" ContentType="image/png"/>
  <Override PartName="/ppt/media/image34.wmf" ContentType="image/x-wmf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36.wmf" ContentType="image/x-wmf"/>
  <Override PartName="/ppt/media/image24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28.jpeg" ContentType="image/jpeg"/>
  <Override PartName="/ppt/media/image29.jpeg" ContentType="image/jpeg"/>
  <Override PartName="/ppt/media/image30.png" ContentType="image/png"/>
  <Override PartName="/ppt/media/image52.png" ContentType="image/png"/>
  <Override PartName="/ppt/media/image32.jpeg" ContentType="image/jpeg"/>
  <Override PartName="/ppt/media/image33.jpeg" ContentType="image/jpeg"/>
  <Override PartName="/ppt/media/image35.png" ContentType="image/png"/>
  <Override PartName="/ppt/media/image49.wmf" ContentType="image/x-wmf"/>
  <Override PartName="/ppt/media/image37.png" ContentType="image/png"/>
  <Override PartName="/ppt/media/image38.png" ContentType="image/png"/>
  <Override PartName="/ppt/media/image39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0.png" ContentType="image/png"/>
  <Override PartName="/ppt/media/image51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71A94F9-32D8-41A8-9A93-5F349B1F387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0" y="0"/>
            <a:ext cx="3074040" cy="50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/>
          <a:p>
            <a:pPr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Initial stresses and phi/c reduction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0" y="9721800"/>
            <a:ext cx="3074040" cy="50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b"/>
          <a:p>
            <a:pPr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CG1 Querétaro, México - 2011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4021200" y="9721800"/>
            <a:ext cx="3074040" cy="50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7560" cy="4601160"/>
          </a:xfrm>
          <a:prstGeom prst="rect">
            <a:avLst/>
          </a:prstGeom>
        </p:spPr>
        <p:txBody>
          <a:bodyPr lIns="100080" rIns="100080" tIns="50040" bIns="5004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709560" y="4862520"/>
            <a:ext cx="5677920" cy="460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0" y="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CG02 - Mohr-Coulomb model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0" y="955548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CG1 - Brisbane, Australia - Sept/Oct 2014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4399200" y="955548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600" cy="46040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0" y="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CG04 -  Introduction to Plaxis 2D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0" y="955548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CG1 Madrid, Spain - June 2015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4399200" y="955548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965160" y="4870440"/>
            <a:ext cx="5222880" cy="46357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709560" y="4862520"/>
            <a:ext cx="5677920" cy="460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709560" y="4862520"/>
            <a:ext cx="5677920" cy="460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709560" y="4862520"/>
            <a:ext cx="5677920" cy="460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2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7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wmf"/><Relationship Id="rId4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png"/><Relationship Id="rId3" Type="http://schemas.openxmlformats.org/officeDocument/2006/relationships/image" Target="../media/image36.wmf"/><Relationship Id="rId4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684360" y="4797360"/>
            <a:ext cx="7769880" cy="86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STGEC 2016: Slope Analysis w/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Finite Element Method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250920" y="5753160"/>
            <a:ext cx="864000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S.Johnson@plaxis.com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Plaxis Americas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230040" y="2158920"/>
            <a:ext cx="8063640" cy="337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Notes on the Safety calculation: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During a Safety calculation all advanced soil models reduce to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Linear Elastic-Perfectly Plastic with stiffness based on the starting stress state.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Safety calculation also reduces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Tension cut-off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stress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Residual strength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for interfaces and structural elements is not taken into account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Soil models for which strength is not based on φ and c (for instance the Hoek-Brown model) an equivalent method is used to reduce strength in a Safety calculation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250920" y="11970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Safety Analysis in PLAXIS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228600" y="2158920"/>
            <a:ext cx="8607960" cy="22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Strength reduction with a predefined factor (Target Σ-Msf)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Create a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Safety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phase: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81160" indent="-26424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Set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Loading input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 Σ-Msf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81160" indent="-26424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Specify a target reduction factor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Calculate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Note: Plaxis will calculate until failure occurs to check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 Σ-Msf &lt; FoS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212760" y="11970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Safety Analysis in PLAXIS - Calculation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Line 3"/>
          <p:cNvSpPr/>
          <p:nvPr/>
        </p:nvSpPr>
        <p:spPr>
          <a:xfrm flipV="1">
            <a:off x="900000" y="4508280"/>
            <a:ext cx="360" cy="151308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Line 4"/>
          <p:cNvSpPr/>
          <p:nvPr/>
        </p:nvSpPr>
        <p:spPr>
          <a:xfrm>
            <a:off x="900000" y="6021360"/>
            <a:ext cx="223200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5"/>
          <p:cNvSpPr/>
          <p:nvPr/>
        </p:nvSpPr>
        <p:spPr>
          <a:xfrm>
            <a:off x="900000" y="4784760"/>
            <a:ext cx="2156400" cy="1234080"/>
          </a:xfrm>
          <a:custGeom>
            <a:avLst/>
            <a:gdLst/>
            <a:ahLst/>
            <a:rect l="l" t="t" r="r" b="b"/>
            <a:pathLst>
              <a:path w="1360" h="779">
                <a:moveTo>
                  <a:pt x="0" y="779"/>
                </a:moveTo>
                <a:cubicBezTo>
                  <a:pt x="75" y="525"/>
                  <a:pt x="151" y="272"/>
                  <a:pt x="226" y="144"/>
                </a:cubicBezTo>
                <a:cubicBezTo>
                  <a:pt x="301" y="16"/>
                  <a:pt x="377" y="16"/>
                  <a:pt x="453" y="8"/>
                </a:cubicBezTo>
                <a:cubicBezTo>
                  <a:pt x="529" y="0"/>
                  <a:pt x="529" y="83"/>
                  <a:pt x="680" y="98"/>
                </a:cubicBezTo>
                <a:cubicBezTo>
                  <a:pt x="831" y="113"/>
                  <a:pt x="1095" y="105"/>
                  <a:pt x="1360" y="98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Line 6"/>
          <p:cNvSpPr/>
          <p:nvPr/>
        </p:nvSpPr>
        <p:spPr>
          <a:xfrm>
            <a:off x="900000" y="5084640"/>
            <a:ext cx="287280" cy="360"/>
          </a:xfrm>
          <a:prstGeom prst="line">
            <a:avLst/>
          </a:prstGeom>
          <a:ln cap="rnd" w="1908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7"/>
          <p:cNvSpPr/>
          <p:nvPr/>
        </p:nvSpPr>
        <p:spPr>
          <a:xfrm>
            <a:off x="1418760" y="5229360"/>
            <a:ext cx="131724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 Σ-Msf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8"/>
          <p:cNvSpPr/>
          <p:nvPr/>
        </p:nvSpPr>
        <p:spPr>
          <a:xfrm>
            <a:off x="2393280" y="4624560"/>
            <a:ext cx="55080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Line 9"/>
          <p:cNvSpPr/>
          <p:nvPr/>
        </p:nvSpPr>
        <p:spPr>
          <a:xfrm flipV="1">
            <a:off x="4427280" y="4437000"/>
            <a:ext cx="360" cy="1584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Line 10"/>
          <p:cNvSpPr/>
          <p:nvPr/>
        </p:nvSpPr>
        <p:spPr>
          <a:xfrm>
            <a:off x="4427280" y="6021360"/>
            <a:ext cx="223200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11"/>
          <p:cNvSpPr/>
          <p:nvPr/>
        </p:nvSpPr>
        <p:spPr>
          <a:xfrm>
            <a:off x="4427640" y="4778280"/>
            <a:ext cx="2170800" cy="1240560"/>
          </a:xfrm>
          <a:custGeom>
            <a:avLst/>
            <a:gdLst/>
            <a:ahLst/>
            <a:rect l="l" t="t" r="r" b="b"/>
            <a:pathLst>
              <a:path w="1369" h="783">
                <a:moveTo>
                  <a:pt x="0" y="783"/>
                </a:moveTo>
                <a:cubicBezTo>
                  <a:pt x="75" y="529"/>
                  <a:pt x="151" y="276"/>
                  <a:pt x="226" y="148"/>
                </a:cubicBezTo>
                <a:cubicBezTo>
                  <a:pt x="301" y="20"/>
                  <a:pt x="375" y="0"/>
                  <a:pt x="453" y="12"/>
                </a:cubicBezTo>
                <a:cubicBezTo>
                  <a:pt x="531" y="24"/>
                  <a:pt x="544" y="183"/>
                  <a:pt x="697" y="219"/>
                </a:cubicBezTo>
                <a:cubicBezTo>
                  <a:pt x="850" y="255"/>
                  <a:pt x="1229" y="224"/>
                  <a:pt x="1369" y="225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Line 12"/>
          <p:cNvSpPr/>
          <p:nvPr/>
        </p:nvSpPr>
        <p:spPr>
          <a:xfrm>
            <a:off x="4427280" y="4940280"/>
            <a:ext cx="360360" cy="360"/>
          </a:xfrm>
          <a:prstGeom prst="line">
            <a:avLst/>
          </a:prstGeom>
          <a:ln cap="rnd" w="1908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13"/>
          <p:cNvSpPr/>
          <p:nvPr/>
        </p:nvSpPr>
        <p:spPr>
          <a:xfrm>
            <a:off x="6085800" y="4797360"/>
            <a:ext cx="55080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Line 14"/>
          <p:cNvSpPr/>
          <p:nvPr/>
        </p:nvSpPr>
        <p:spPr>
          <a:xfrm flipH="1" flipV="1">
            <a:off x="1258560" y="5155920"/>
            <a:ext cx="144720" cy="14472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15"/>
          <p:cNvSpPr/>
          <p:nvPr/>
        </p:nvSpPr>
        <p:spPr>
          <a:xfrm rot="16200000">
            <a:off x="284760" y="4842000"/>
            <a:ext cx="698400" cy="33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Σ-Msf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16"/>
          <p:cNvSpPr/>
          <p:nvPr/>
        </p:nvSpPr>
        <p:spPr>
          <a:xfrm rot="16200000">
            <a:off x="3812040" y="4842000"/>
            <a:ext cx="698400" cy="33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Σ-Msf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17"/>
          <p:cNvSpPr/>
          <p:nvPr/>
        </p:nvSpPr>
        <p:spPr>
          <a:xfrm>
            <a:off x="4874760" y="4437000"/>
            <a:ext cx="131724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 Σ-Msf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Line 18"/>
          <p:cNvSpPr/>
          <p:nvPr/>
        </p:nvSpPr>
        <p:spPr>
          <a:xfrm flipH="1">
            <a:off x="4643280" y="4652640"/>
            <a:ext cx="289080" cy="2160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9"/>
          <p:cNvSpPr/>
          <p:nvPr/>
        </p:nvSpPr>
        <p:spPr>
          <a:xfrm>
            <a:off x="3112920" y="5848200"/>
            <a:ext cx="29160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20"/>
          <p:cNvSpPr/>
          <p:nvPr/>
        </p:nvSpPr>
        <p:spPr>
          <a:xfrm>
            <a:off x="6661080" y="5848200"/>
            <a:ext cx="29160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1"/>
          <p:cNvSpPr/>
          <p:nvPr/>
        </p:nvSpPr>
        <p:spPr>
          <a:xfrm>
            <a:off x="726840" y="6261120"/>
            <a:ext cx="232632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 Σ-Msf &lt; FoS: </a:t>
            </a:r>
            <a:r>
              <a:rPr b="0" i="1" lang="en-US" sz="16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22"/>
          <p:cNvSpPr/>
          <p:nvPr/>
        </p:nvSpPr>
        <p:spPr>
          <a:xfrm>
            <a:off x="4346280" y="6261120"/>
            <a:ext cx="253980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 Σ-Msf &gt; FoS : </a:t>
            </a:r>
            <a:r>
              <a:rPr b="0" i="1" lang="en-US" sz="16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Error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Line 23"/>
          <p:cNvSpPr/>
          <p:nvPr/>
        </p:nvSpPr>
        <p:spPr>
          <a:xfrm flipH="1">
            <a:off x="900000" y="4940280"/>
            <a:ext cx="1800000" cy="360"/>
          </a:xfrm>
          <a:prstGeom prst="line">
            <a:avLst/>
          </a:prstGeom>
          <a:ln cap="rnd" w="1908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Line 24"/>
          <p:cNvSpPr/>
          <p:nvPr/>
        </p:nvSpPr>
        <p:spPr>
          <a:xfrm flipH="1">
            <a:off x="4427280" y="5155920"/>
            <a:ext cx="1728720" cy="360"/>
          </a:xfrm>
          <a:prstGeom prst="line">
            <a:avLst/>
          </a:prstGeom>
          <a:ln cap="rnd" w="1908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250920" y="12682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Factor of Safety in PLAXIS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230040" y="352800"/>
            <a:ext cx="806364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 different plots to check failure mechanism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6084720" y="5757840"/>
            <a:ext cx="258984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Incremental shear strains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(shadings)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4"/>
          <p:cNvSpPr/>
          <p:nvPr/>
        </p:nvSpPr>
        <p:spPr>
          <a:xfrm>
            <a:off x="3346560" y="5757840"/>
            <a:ext cx="251856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Incremental displacements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(shadings)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5"/>
          <p:cNvSpPr/>
          <p:nvPr/>
        </p:nvSpPr>
        <p:spPr>
          <a:xfrm>
            <a:off x="395280" y="5757840"/>
            <a:ext cx="251676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Incremental displacements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(arrows)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2" name="Picture 7" descr=""/>
          <p:cNvPicPr/>
          <p:nvPr/>
        </p:nvPicPr>
        <p:blipFill>
          <a:blip r:embed="rId1"/>
          <a:stretch/>
        </p:blipFill>
        <p:spPr>
          <a:xfrm>
            <a:off x="468360" y="3100320"/>
            <a:ext cx="2351880" cy="1656360"/>
          </a:xfrm>
          <a:prstGeom prst="rect">
            <a:avLst/>
          </a:prstGeom>
          <a:ln>
            <a:noFill/>
          </a:ln>
        </p:spPr>
      </p:pic>
      <p:pic>
        <p:nvPicPr>
          <p:cNvPr id="423" name="Picture 9" descr=""/>
          <p:cNvPicPr/>
          <p:nvPr/>
        </p:nvPicPr>
        <p:blipFill>
          <a:blip r:embed="rId2"/>
          <a:stretch/>
        </p:blipFill>
        <p:spPr>
          <a:xfrm>
            <a:off x="6156360" y="3178080"/>
            <a:ext cx="2589840" cy="1550160"/>
          </a:xfrm>
          <a:prstGeom prst="rect">
            <a:avLst/>
          </a:prstGeom>
          <a:ln>
            <a:noFill/>
          </a:ln>
        </p:spPr>
      </p:pic>
      <p:pic>
        <p:nvPicPr>
          <p:cNvPr id="424" name="Picture 8" descr=""/>
          <p:cNvPicPr/>
          <p:nvPr/>
        </p:nvPicPr>
        <p:blipFill>
          <a:blip r:embed="rId3"/>
          <a:stretch/>
        </p:blipFill>
        <p:spPr>
          <a:xfrm>
            <a:off x="3203640" y="3068640"/>
            <a:ext cx="2499480" cy="165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230040" y="2158920"/>
            <a:ext cx="8516160" cy="28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Influence of material behaviour of walls, anchors and geotextiles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Elastic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6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Factor of safety based on soil strength only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Elasto-plastic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6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Early structural failure may promote soil failure: lower factor of safety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6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Strength of walls, anchors and geotextiles is not reduced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168120" y="12682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Structural Interaction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7" name="Picture 6" descr=""/>
          <p:cNvPicPr/>
          <p:nvPr/>
        </p:nvPicPr>
        <p:blipFill>
          <a:blip r:embed="rId1"/>
          <a:stretch/>
        </p:blipFill>
        <p:spPr>
          <a:xfrm>
            <a:off x="1403280" y="4533840"/>
            <a:ext cx="2877120" cy="2040480"/>
          </a:xfrm>
          <a:prstGeom prst="rect">
            <a:avLst/>
          </a:prstGeom>
          <a:ln w="31680">
            <a:solidFill>
              <a:schemeClr val="accent2"/>
            </a:solidFill>
            <a:miter/>
          </a:ln>
        </p:spPr>
      </p:pic>
      <p:pic>
        <p:nvPicPr>
          <p:cNvPr id="428" name="Picture 7" descr=""/>
          <p:cNvPicPr/>
          <p:nvPr/>
        </p:nvPicPr>
        <p:blipFill>
          <a:blip r:embed="rId2"/>
          <a:stretch/>
        </p:blipFill>
        <p:spPr>
          <a:xfrm>
            <a:off x="4427640" y="4533840"/>
            <a:ext cx="2950200" cy="2046960"/>
          </a:xfrm>
          <a:prstGeom prst="rect">
            <a:avLst/>
          </a:prstGeom>
          <a:ln w="31680">
            <a:solidFill>
              <a:schemeClr val="accent2"/>
            </a:solidFill>
            <a:miter/>
          </a:ln>
        </p:spPr>
      </p:pic>
      <p:sp>
        <p:nvSpPr>
          <p:cNvPr id="429" name="CustomShape 3"/>
          <p:cNvSpPr/>
          <p:nvPr/>
        </p:nvSpPr>
        <p:spPr>
          <a:xfrm>
            <a:off x="397080" y="5157720"/>
            <a:ext cx="85104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Elastic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wall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4"/>
          <p:cNvSpPr/>
          <p:nvPr/>
        </p:nvSpPr>
        <p:spPr>
          <a:xfrm>
            <a:off x="7527240" y="5157720"/>
            <a:ext cx="153540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Elasto-plastic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wall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15" descr=""/>
          <p:cNvPicPr/>
          <p:nvPr/>
        </p:nvPicPr>
        <p:blipFill>
          <a:blip r:embed="rId1"/>
          <a:srcRect l="0" t="0" r="16112" b="48917"/>
          <a:stretch/>
        </p:blipFill>
        <p:spPr>
          <a:xfrm>
            <a:off x="3492360" y="2924280"/>
            <a:ext cx="3740760" cy="1221480"/>
          </a:xfrm>
          <a:prstGeom prst="rect">
            <a:avLst/>
          </a:prstGeom>
          <a:ln>
            <a:noFill/>
          </a:ln>
        </p:spPr>
      </p:pic>
      <p:sp>
        <p:nvSpPr>
          <p:cNvPr id="432" name="CustomShape 1"/>
          <p:cNvSpPr/>
          <p:nvPr/>
        </p:nvSpPr>
        <p:spPr>
          <a:xfrm>
            <a:off x="230040" y="2158920"/>
            <a:ext cx="891144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Automatic detection of most critical shear surface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332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Local failure surface that is unimportant from engineering point of view: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Line 2"/>
          <p:cNvSpPr/>
          <p:nvPr/>
        </p:nvSpPr>
        <p:spPr>
          <a:xfrm>
            <a:off x="3708360" y="3213000"/>
            <a:ext cx="136836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3"/>
          <p:cNvSpPr/>
          <p:nvPr/>
        </p:nvSpPr>
        <p:spPr>
          <a:xfrm>
            <a:off x="395280" y="4151160"/>
            <a:ext cx="237384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81080" indent="-17856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Possible solutions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5076720" y="2852640"/>
            <a:ext cx="1365840" cy="645120"/>
          </a:xfrm>
          <a:prstGeom prst="rect">
            <a:avLst/>
          </a:prstGeom>
          <a:noFill/>
          <a:ln cap="rnd" w="19080">
            <a:solidFill>
              <a:schemeClr val="tx1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5"/>
          <p:cNvSpPr/>
          <p:nvPr/>
        </p:nvSpPr>
        <p:spPr>
          <a:xfrm>
            <a:off x="228600" y="12682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Factor of Safety in PLAXIS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6"/>
          <p:cNvSpPr/>
          <p:nvPr/>
        </p:nvSpPr>
        <p:spPr>
          <a:xfrm>
            <a:off x="2222280" y="2997360"/>
            <a:ext cx="140724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Local failure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7"/>
          <p:cNvSpPr/>
          <p:nvPr/>
        </p:nvSpPr>
        <p:spPr>
          <a:xfrm>
            <a:off x="468360" y="4582800"/>
            <a:ext cx="1797840" cy="428040"/>
          </a:xfrm>
          <a:custGeom>
            <a:avLst/>
            <a:gdLst/>
            <a:ahLst/>
            <a:rect l="l" t="t" r="r" b="b"/>
            <a:pathLst>
              <a:path w="1134" h="363">
                <a:moveTo>
                  <a:pt x="1134" y="0"/>
                </a:moveTo>
                <a:lnTo>
                  <a:pt x="499" y="0"/>
                </a:lnTo>
                <a:lnTo>
                  <a:pt x="0" y="363"/>
                </a:lnTo>
                <a:lnTo>
                  <a:pt x="1134" y="363"/>
                </a:lnTo>
                <a:lnTo>
                  <a:pt x="1134" y="0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8"/>
          <p:cNvSpPr/>
          <p:nvPr/>
        </p:nvSpPr>
        <p:spPr>
          <a:xfrm>
            <a:off x="971640" y="4581360"/>
            <a:ext cx="373680" cy="156600"/>
          </a:xfrm>
          <a:custGeom>
            <a:avLst/>
            <a:gdLst/>
            <a:ahLst/>
            <a:rect l="l" t="t" r="r" b="b"/>
            <a:pathLst>
              <a:path w="237" h="134">
                <a:moveTo>
                  <a:pt x="237" y="0"/>
                </a:moveTo>
                <a:lnTo>
                  <a:pt x="182" y="1"/>
                </a:lnTo>
                <a:lnTo>
                  <a:pt x="0" y="134"/>
                </a:lnTo>
                <a:lnTo>
                  <a:pt x="237" y="134"/>
                </a:lnTo>
                <a:lnTo>
                  <a:pt x="237" y="0"/>
                </a:lnTo>
                <a:close/>
              </a:path>
            </a:pathLst>
          </a:custGeom>
          <a:solidFill>
            <a:schemeClr val="folHlink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9"/>
          <p:cNvSpPr/>
          <p:nvPr/>
        </p:nvSpPr>
        <p:spPr>
          <a:xfrm>
            <a:off x="468360" y="5198760"/>
            <a:ext cx="1797840" cy="457920"/>
          </a:xfrm>
          <a:custGeom>
            <a:avLst/>
            <a:gdLst/>
            <a:ahLst/>
            <a:rect l="l" t="t" r="r" b="b"/>
            <a:pathLst>
              <a:path w="1134" h="363">
                <a:moveTo>
                  <a:pt x="1134" y="0"/>
                </a:moveTo>
                <a:lnTo>
                  <a:pt x="499" y="0"/>
                </a:lnTo>
                <a:lnTo>
                  <a:pt x="0" y="363"/>
                </a:lnTo>
                <a:lnTo>
                  <a:pt x="1134" y="363"/>
                </a:lnTo>
                <a:lnTo>
                  <a:pt x="1134" y="0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Line 10"/>
          <p:cNvSpPr/>
          <p:nvPr/>
        </p:nvSpPr>
        <p:spPr>
          <a:xfrm>
            <a:off x="1050120" y="5122440"/>
            <a:ext cx="115560" cy="133560"/>
          </a:xfrm>
          <a:prstGeom prst="line">
            <a:avLst/>
          </a:prstGeom>
          <a:ln w="9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Line 11"/>
          <p:cNvSpPr/>
          <p:nvPr/>
        </p:nvSpPr>
        <p:spPr>
          <a:xfrm>
            <a:off x="1129320" y="5075640"/>
            <a:ext cx="115920" cy="133560"/>
          </a:xfrm>
          <a:prstGeom prst="line">
            <a:avLst/>
          </a:prstGeom>
          <a:ln w="9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Line 12"/>
          <p:cNvSpPr/>
          <p:nvPr/>
        </p:nvSpPr>
        <p:spPr>
          <a:xfrm>
            <a:off x="965880" y="5170680"/>
            <a:ext cx="115920" cy="133560"/>
          </a:xfrm>
          <a:prstGeom prst="line">
            <a:avLst/>
          </a:prstGeom>
          <a:ln w="9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13"/>
          <p:cNvSpPr/>
          <p:nvPr/>
        </p:nvSpPr>
        <p:spPr>
          <a:xfrm>
            <a:off x="2404800" y="4614840"/>
            <a:ext cx="64044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Locally apply an increased soil strength just in Safety analysis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14"/>
          <p:cNvSpPr/>
          <p:nvPr/>
        </p:nvSpPr>
        <p:spPr>
          <a:xfrm>
            <a:off x="2404800" y="5229360"/>
            <a:ext cx="54900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Locally apply a stabilizing load just in Safety analysis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15"/>
          <p:cNvSpPr/>
          <p:nvPr/>
        </p:nvSpPr>
        <p:spPr>
          <a:xfrm>
            <a:off x="376200" y="5877000"/>
            <a:ext cx="7954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28560" indent="-62604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Note: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Changes should be as small as possible to prevent interfering with other possible (global) failure mechanisms.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randomBar dir="horz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139" descr=""/>
          <p:cNvPicPr/>
          <p:nvPr/>
        </p:nvPicPr>
        <p:blipFill>
          <a:blip r:embed="rId1"/>
          <a:stretch/>
        </p:blipFill>
        <p:spPr>
          <a:xfrm>
            <a:off x="333360" y="2852640"/>
            <a:ext cx="3326400" cy="1156320"/>
          </a:xfrm>
          <a:prstGeom prst="rect">
            <a:avLst/>
          </a:prstGeom>
          <a:ln>
            <a:noFill/>
          </a:ln>
        </p:spPr>
      </p:pic>
      <p:sp>
        <p:nvSpPr>
          <p:cNvPr id="448" name="CustomShape 1"/>
          <p:cNvSpPr/>
          <p:nvPr/>
        </p:nvSpPr>
        <p:spPr>
          <a:xfrm>
            <a:off x="2205000" y="3068640"/>
            <a:ext cx="1294560" cy="7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Symbol"/>
              <a:buChar char="g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16 kN/m</a:t>
            </a:r>
            <a:r>
              <a:rPr b="0" lang="en-US" sz="1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Symbol"/>
              <a:buChar char="j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20º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c=5 kPa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250920" y="1268280"/>
            <a:ext cx="80636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Example 1 – Stability of a Drained Slope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0" name="Picture 140" descr=""/>
          <p:cNvPicPr/>
          <p:nvPr/>
        </p:nvPicPr>
        <p:blipFill>
          <a:blip r:embed="rId2"/>
          <a:stretch/>
        </p:blipFill>
        <p:spPr>
          <a:xfrm>
            <a:off x="324000" y="4581360"/>
            <a:ext cx="3318480" cy="1153080"/>
          </a:xfrm>
          <a:prstGeom prst="rect">
            <a:avLst/>
          </a:prstGeom>
          <a:ln>
            <a:noFill/>
          </a:ln>
        </p:spPr>
      </p:pic>
      <p:pic>
        <p:nvPicPr>
          <p:cNvPr id="451" name="Picture 142" descr=""/>
          <p:cNvPicPr/>
          <p:nvPr/>
        </p:nvPicPr>
        <p:blipFill>
          <a:blip r:embed="rId3"/>
          <a:stretch/>
        </p:blipFill>
        <p:spPr>
          <a:xfrm>
            <a:off x="3718080" y="2828880"/>
            <a:ext cx="4955400" cy="3266280"/>
          </a:xfrm>
          <a:prstGeom prst="rect">
            <a:avLst/>
          </a:prstGeom>
          <a:ln>
            <a:noFill/>
          </a:ln>
        </p:spPr>
      </p:pic>
      <p:sp>
        <p:nvSpPr>
          <p:cNvPr id="452" name="CustomShape 3"/>
          <p:cNvSpPr/>
          <p:nvPr/>
        </p:nvSpPr>
        <p:spPr>
          <a:xfrm>
            <a:off x="6641280" y="2584440"/>
            <a:ext cx="1267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ΣMsf=1.56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1730880" y="2511360"/>
            <a:ext cx="3708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2340000" y="5543640"/>
            <a:ext cx="4728240" cy="12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7840" bIns="177840"/>
          <a:p>
            <a:pPr algn="just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Bishop analysis: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FoS = 1.60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PLAXIS analysis: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FoS = 1.56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250920" y="2249640"/>
            <a:ext cx="860796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Bishop analysis: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>
            <a:off x="179280" y="1276200"/>
            <a:ext cx="80636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Example 1 – Stability of a Drained Slope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7" name="Picture 8" descr=""/>
          <p:cNvPicPr/>
          <p:nvPr/>
        </p:nvPicPr>
        <p:blipFill>
          <a:blip r:embed="rId1"/>
          <a:stretch/>
        </p:blipFill>
        <p:spPr>
          <a:xfrm>
            <a:off x="1763640" y="2808360"/>
            <a:ext cx="5740920" cy="277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230040" y="1085760"/>
            <a:ext cx="88034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Example 2 </a:t>
            </a:r>
            <a:r>
              <a:rPr b="0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</a:t>
            </a: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Stability of an Undrained Slope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396720" y="6165720"/>
            <a:ext cx="439020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PLAXIS analysis: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F = 1.36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0" name="Picture 8" descr=""/>
          <p:cNvPicPr/>
          <p:nvPr/>
        </p:nvPicPr>
        <p:blipFill>
          <a:blip r:embed="rId1"/>
          <a:stretch/>
        </p:blipFill>
        <p:spPr>
          <a:xfrm>
            <a:off x="468360" y="2685600"/>
            <a:ext cx="4434480" cy="1105920"/>
          </a:xfrm>
          <a:prstGeom prst="rect">
            <a:avLst/>
          </a:prstGeom>
          <a:ln>
            <a:noFill/>
          </a:ln>
        </p:spPr>
      </p:pic>
      <p:sp>
        <p:nvSpPr>
          <p:cNvPr id="461" name="CustomShape 3"/>
          <p:cNvSpPr/>
          <p:nvPr/>
        </p:nvSpPr>
        <p:spPr>
          <a:xfrm flipV="1">
            <a:off x="1241280" y="2553840"/>
            <a:ext cx="2487960" cy="941400"/>
          </a:xfrm>
          <a:custGeom>
            <a:avLst/>
            <a:gdLst/>
            <a:ahLst/>
            <a:rect l="l" t="t" r="r" b="b"/>
            <a:pathLst>
              <a:path w="31595" h="21600">
                <a:moveTo>
                  <a:pt x="0" y="2934"/>
                </a:moveTo>
                <a:cubicBezTo>
                  <a:pt x="3300" y="1012"/>
                  <a:pt x="7051" y="-1"/>
                  <a:pt x="10870" y="0"/>
                </a:cubicBezTo>
                <a:cubicBezTo>
                  <a:pt x="20455" y="0"/>
                  <a:pt x="28894" y="6317"/>
                  <a:pt x="31595" y="15514"/>
                </a:cubicBezTo>
                <a:moveTo>
                  <a:pt x="0" y="2934"/>
                </a:moveTo>
                <a:cubicBezTo>
                  <a:pt x="3300" y="1012"/>
                  <a:pt x="7051" y="-1"/>
                  <a:pt x="10870" y="0"/>
                </a:cubicBezTo>
                <a:cubicBezTo>
                  <a:pt x="20455" y="0"/>
                  <a:pt x="28894" y="6317"/>
                  <a:pt x="31595" y="15514"/>
                </a:cubicBezTo>
                <a:lnTo>
                  <a:pt x="10870" y="21600"/>
                </a:lnTo>
                <a:lnTo>
                  <a:pt x="0" y="2934"/>
                </a:lnTo>
                <a:close/>
              </a:path>
            </a:pathLst>
          </a:cu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Line 4"/>
          <p:cNvSpPr/>
          <p:nvPr/>
        </p:nvSpPr>
        <p:spPr>
          <a:xfrm flipV="1">
            <a:off x="1244520" y="2555640"/>
            <a:ext cx="835920" cy="812160"/>
          </a:xfrm>
          <a:prstGeom prst="line">
            <a:avLst/>
          </a:prstGeom>
          <a:ln w="12600">
            <a:solidFill>
              <a:schemeClr val="tx1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Line 5"/>
          <p:cNvSpPr/>
          <p:nvPr/>
        </p:nvSpPr>
        <p:spPr>
          <a:xfrm flipH="1" flipV="1">
            <a:off x="2080440" y="2555640"/>
            <a:ext cx="1641600" cy="267120"/>
          </a:xfrm>
          <a:prstGeom prst="line">
            <a:avLst/>
          </a:prstGeom>
          <a:ln w="12600">
            <a:solidFill>
              <a:schemeClr val="tx1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6"/>
          <p:cNvSpPr/>
          <p:nvPr/>
        </p:nvSpPr>
        <p:spPr>
          <a:xfrm>
            <a:off x="2552040" y="2349360"/>
            <a:ext cx="180360" cy="3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7"/>
          <p:cNvSpPr/>
          <p:nvPr/>
        </p:nvSpPr>
        <p:spPr>
          <a:xfrm>
            <a:off x="3471120" y="2960640"/>
            <a:ext cx="1382760" cy="43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0" i="1" lang="en-US" sz="2000" spc="-1" strike="noStrike"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</a:t>
            </a:r>
            <a:r>
              <a:rPr b="0" i="1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= 50 kPa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8"/>
          <p:cNvSpPr/>
          <p:nvPr/>
        </p:nvSpPr>
        <p:spPr>
          <a:xfrm>
            <a:off x="3416760" y="3463920"/>
            <a:ext cx="1510560" cy="43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0" i="1" lang="en-US" sz="2000" spc="-1" strike="noStrike"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</a:t>
            </a:r>
            <a:r>
              <a:rPr b="0" i="1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= 100 kPa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Line 9"/>
          <p:cNvSpPr/>
          <p:nvPr/>
        </p:nvSpPr>
        <p:spPr>
          <a:xfrm>
            <a:off x="1116000" y="2781000"/>
            <a:ext cx="360" cy="587520"/>
          </a:xfrm>
          <a:prstGeom prst="line">
            <a:avLst/>
          </a:prstGeom>
          <a:ln w="324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10"/>
          <p:cNvSpPr/>
          <p:nvPr/>
        </p:nvSpPr>
        <p:spPr>
          <a:xfrm>
            <a:off x="796320" y="2876400"/>
            <a:ext cx="3632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Line 11"/>
          <p:cNvSpPr/>
          <p:nvPr/>
        </p:nvSpPr>
        <p:spPr>
          <a:xfrm>
            <a:off x="2082600" y="2947680"/>
            <a:ext cx="360" cy="21132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Line 12"/>
          <p:cNvSpPr/>
          <p:nvPr/>
        </p:nvSpPr>
        <p:spPr>
          <a:xfrm>
            <a:off x="2082600" y="2938320"/>
            <a:ext cx="420840" cy="36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13"/>
          <p:cNvSpPr/>
          <p:nvPr/>
        </p:nvSpPr>
        <p:spPr>
          <a:xfrm>
            <a:off x="2203200" y="2576520"/>
            <a:ext cx="29160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14"/>
          <p:cNvSpPr/>
          <p:nvPr/>
        </p:nvSpPr>
        <p:spPr>
          <a:xfrm>
            <a:off x="1780920" y="2876400"/>
            <a:ext cx="29160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Line 15"/>
          <p:cNvSpPr/>
          <p:nvPr/>
        </p:nvSpPr>
        <p:spPr>
          <a:xfrm flipH="1" flipV="1">
            <a:off x="610920" y="2781000"/>
            <a:ext cx="4680" cy="70164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16"/>
          <p:cNvSpPr/>
          <p:nvPr/>
        </p:nvSpPr>
        <p:spPr>
          <a:xfrm>
            <a:off x="315360" y="2884320"/>
            <a:ext cx="32076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17"/>
          <p:cNvSpPr/>
          <p:nvPr/>
        </p:nvSpPr>
        <p:spPr>
          <a:xfrm>
            <a:off x="6824160" y="6237360"/>
            <a:ext cx="165096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(Taylor,1948)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18"/>
          <p:cNvSpPr/>
          <p:nvPr/>
        </p:nvSpPr>
        <p:spPr>
          <a:xfrm>
            <a:off x="395280" y="4005360"/>
            <a:ext cx="1216800" cy="6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 = 12m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= 16m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7" name="Picture 27" descr=""/>
          <p:cNvPicPr/>
          <p:nvPr/>
        </p:nvPicPr>
        <p:blipFill>
          <a:blip r:embed="rId2"/>
          <a:stretch/>
        </p:blipFill>
        <p:spPr>
          <a:xfrm>
            <a:off x="5651640" y="2270160"/>
            <a:ext cx="3231360" cy="4031280"/>
          </a:xfrm>
          <a:prstGeom prst="rect">
            <a:avLst/>
          </a:prstGeom>
          <a:ln>
            <a:noFill/>
          </a:ln>
        </p:spPr>
      </p:pic>
      <p:sp>
        <p:nvSpPr>
          <p:cNvPr id="478" name="CustomShape 19"/>
          <p:cNvSpPr/>
          <p:nvPr/>
        </p:nvSpPr>
        <p:spPr>
          <a:xfrm>
            <a:off x="1409760" y="4168800"/>
            <a:ext cx="37116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Depth factor, D = (L-H)/H = </a:t>
            </a:r>
            <a:r>
              <a:rPr b="0" i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0.33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Line 20"/>
          <p:cNvSpPr/>
          <p:nvPr/>
        </p:nvSpPr>
        <p:spPr>
          <a:xfrm flipV="1">
            <a:off x="6443640" y="3781080"/>
            <a:ext cx="360" cy="2160720"/>
          </a:xfrm>
          <a:prstGeom prst="line">
            <a:avLst/>
          </a:prstGeom>
          <a:ln w="2844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21"/>
          <p:cNvSpPr/>
          <p:nvPr/>
        </p:nvSpPr>
        <p:spPr>
          <a:xfrm>
            <a:off x="5867280" y="3637080"/>
            <a:ext cx="429120" cy="286560"/>
          </a:xfrm>
          <a:prstGeom prst="ellipse">
            <a:avLst/>
          </a:prstGeom>
          <a:noFill/>
          <a:ln w="1908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22"/>
          <p:cNvSpPr/>
          <p:nvPr/>
        </p:nvSpPr>
        <p:spPr>
          <a:xfrm>
            <a:off x="395280" y="4653000"/>
            <a:ext cx="26424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tan(β) = 1/2 → β = </a:t>
            </a: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26.6°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3"/>
          <p:cNvSpPr/>
          <p:nvPr/>
        </p:nvSpPr>
        <p:spPr>
          <a:xfrm rot="19133400">
            <a:off x="6388920" y="3070080"/>
            <a:ext cx="357840" cy="214920"/>
          </a:xfrm>
          <a:prstGeom prst="ellipse">
            <a:avLst/>
          </a:prstGeom>
          <a:noFill/>
          <a:ln w="1908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24"/>
          <p:cNvSpPr/>
          <p:nvPr/>
        </p:nvSpPr>
        <p:spPr>
          <a:xfrm rot="19133400">
            <a:off x="6512760" y="3252600"/>
            <a:ext cx="357840" cy="214920"/>
          </a:xfrm>
          <a:prstGeom prst="ellipse">
            <a:avLst/>
          </a:prstGeom>
          <a:noFill/>
          <a:ln w="1908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Line 25"/>
          <p:cNvSpPr/>
          <p:nvPr/>
        </p:nvSpPr>
        <p:spPr>
          <a:xfrm>
            <a:off x="5651280" y="2628720"/>
            <a:ext cx="792360" cy="504720"/>
          </a:xfrm>
          <a:prstGeom prst="line">
            <a:avLst/>
          </a:prstGeom>
          <a:ln w="1260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26"/>
          <p:cNvSpPr/>
          <p:nvPr/>
        </p:nvSpPr>
        <p:spPr>
          <a:xfrm>
            <a:off x="5364720" y="2413080"/>
            <a:ext cx="30996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β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27"/>
          <p:cNvSpPr/>
          <p:nvPr/>
        </p:nvSpPr>
        <p:spPr>
          <a:xfrm>
            <a:off x="5155560" y="3565440"/>
            <a:ext cx="41652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r>
              <a:rPr b="0" i="1" lang="en-US" sz="1800" spc="-1" strike="noStrike" baseline="-2500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Line 28"/>
          <p:cNvSpPr/>
          <p:nvPr/>
        </p:nvSpPr>
        <p:spPr>
          <a:xfrm>
            <a:off x="5580000" y="3781080"/>
            <a:ext cx="287280" cy="360"/>
          </a:xfrm>
          <a:prstGeom prst="line">
            <a:avLst/>
          </a:prstGeom>
          <a:ln w="1908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29"/>
          <p:cNvSpPr/>
          <p:nvPr/>
        </p:nvSpPr>
        <p:spPr>
          <a:xfrm>
            <a:off x="5653440" y="6157800"/>
            <a:ext cx="62244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0.33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Line 30"/>
          <p:cNvSpPr/>
          <p:nvPr/>
        </p:nvSpPr>
        <p:spPr>
          <a:xfrm flipV="1">
            <a:off x="6227640" y="5941800"/>
            <a:ext cx="216000" cy="287280"/>
          </a:xfrm>
          <a:prstGeom prst="line">
            <a:avLst/>
          </a:prstGeom>
          <a:ln w="1260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31"/>
          <p:cNvSpPr/>
          <p:nvPr/>
        </p:nvSpPr>
        <p:spPr>
          <a:xfrm>
            <a:off x="230040" y="1935000"/>
            <a:ext cx="860796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Taylor charts: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32"/>
          <p:cNvSpPr/>
          <p:nvPr/>
        </p:nvSpPr>
        <p:spPr>
          <a:xfrm>
            <a:off x="324000" y="5373720"/>
            <a:ext cx="4102920" cy="1221480"/>
          </a:xfrm>
          <a:prstGeom prst="rect">
            <a:avLst/>
          </a:prstGeom>
          <a:noFill/>
          <a:ln w="190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33"/>
          <p:cNvSpPr/>
          <p:nvPr/>
        </p:nvSpPr>
        <p:spPr>
          <a:xfrm>
            <a:off x="3572280" y="2492280"/>
            <a:ext cx="1351080" cy="32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γ</a:t>
            </a:r>
            <a:r>
              <a:rPr b="0" i="1" lang="en-US" sz="1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soil</a:t>
            </a:r>
            <a:r>
              <a:rPr b="0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= 20 kN/m</a:t>
            </a:r>
            <a:r>
              <a:rPr b="0" i="1" lang="en-US" sz="1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Line 34"/>
          <p:cNvSpPr/>
          <p:nvPr/>
        </p:nvSpPr>
        <p:spPr>
          <a:xfrm>
            <a:off x="468000" y="3500280"/>
            <a:ext cx="4464360" cy="3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94" name="Picture 504" descr=""/>
          <p:cNvPicPr/>
          <p:nvPr/>
        </p:nvPicPr>
        <p:blipFill>
          <a:blip r:embed="rId3"/>
          <a:stretch/>
        </p:blipFill>
        <p:spPr>
          <a:xfrm>
            <a:off x="396720" y="5486400"/>
            <a:ext cx="3947400" cy="747000"/>
          </a:xfrm>
          <a:prstGeom prst="rect">
            <a:avLst/>
          </a:prstGeom>
          <a:ln>
            <a:noFill/>
          </a:ln>
        </p:spPr>
      </p:pic>
    </p:spTree>
  </p:cSld>
  <p:transition>
    <p:randomBar dir="horz"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1730880" y="2511360"/>
            <a:ext cx="3708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2340000" y="5543640"/>
            <a:ext cx="4728240" cy="96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7840" bIns="177840"/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7" name="Picture 507" descr=""/>
          <p:cNvPicPr/>
          <p:nvPr/>
        </p:nvPicPr>
        <p:blipFill>
          <a:blip r:embed="rId1"/>
          <a:stretch/>
        </p:blipFill>
        <p:spPr>
          <a:xfrm>
            <a:off x="548640" y="1554480"/>
            <a:ext cx="8227440" cy="4928040"/>
          </a:xfrm>
          <a:prstGeom prst="rect">
            <a:avLst/>
          </a:prstGeom>
          <a:ln>
            <a:noFill/>
          </a:ln>
        </p:spPr>
      </p:pic>
      <p:sp>
        <p:nvSpPr>
          <p:cNvPr id="498" name="CustomShape 3"/>
          <p:cNvSpPr/>
          <p:nvPr/>
        </p:nvSpPr>
        <p:spPr>
          <a:xfrm>
            <a:off x="179280" y="1276200"/>
            <a:ext cx="80636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1730880" y="2511360"/>
            <a:ext cx="3708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2340000" y="5543640"/>
            <a:ext cx="4728240" cy="96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7840" bIns="177840"/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1" name="Picture 511" descr=""/>
          <p:cNvPicPr/>
          <p:nvPr/>
        </p:nvPicPr>
        <p:blipFill>
          <a:blip r:embed="rId1"/>
          <a:stretch/>
        </p:blipFill>
        <p:spPr>
          <a:xfrm>
            <a:off x="548640" y="1523520"/>
            <a:ext cx="8136000" cy="4702680"/>
          </a:xfrm>
          <a:prstGeom prst="rect">
            <a:avLst/>
          </a:prstGeom>
          <a:ln>
            <a:noFill/>
          </a:ln>
        </p:spPr>
      </p:pic>
      <p:sp>
        <p:nvSpPr>
          <p:cNvPr id="502" name="CustomShape 3"/>
          <p:cNvSpPr/>
          <p:nvPr/>
        </p:nvSpPr>
        <p:spPr>
          <a:xfrm>
            <a:off x="179280" y="1276200"/>
            <a:ext cx="80636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230040" y="2158920"/>
            <a:ext cx="8064000" cy="337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Numerical Methods are increasing being used to model Geotechnical Problems, such as slopes, foundations, consolidation behavior, seepage, dynamics, etc.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It is important to gain some familiarity how a numerical model works, in contrast to exact methods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Thus even if you do not use a numerical model in Geotech analysis, it is likely you will encounter reports by consultants using numerical analysis.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 you should have knowledge of basic FEM concepts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9440" indent="-2800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9440" indent="-2800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indent="-2804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indent="-2804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indent="-2804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250920" y="1197000"/>
            <a:ext cx="8227440" cy="114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1730880" y="2511360"/>
            <a:ext cx="3708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2340000" y="5543640"/>
            <a:ext cx="4728240" cy="96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7840" bIns="177840"/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5" name="Picture 515" descr=""/>
          <p:cNvPicPr/>
          <p:nvPr/>
        </p:nvPicPr>
        <p:blipFill>
          <a:blip r:embed="rId1"/>
          <a:stretch/>
        </p:blipFill>
        <p:spPr>
          <a:xfrm>
            <a:off x="179280" y="1645920"/>
            <a:ext cx="5762160" cy="4767480"/>
          </a:xfrm>
          <a:prstGeom prst="rect">
            <a:avLst/>
          </a:prstGeom>
          <a:ln>
            <a:noFill/>
          </a:ln>
        </p:spPr>
      </p:pic>
      <p:sp>
        <p:nvSpPr>
          <p:cNvPr id="506" name="CustomShape 3"/>
          <p:cNvSpPr/>
          <p:nvPr/>
        </p:nvSpPr>
        <p:spPr>
          <a:xfrm>
            <a:off x="179280" y="1276200"/>
            <a:ext cx="80636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CustomShape 4"/>
          <p:cNvSpPr/>
          <p:nvPr/>
        </p:nvSpPr>
        <p:spPr>
          <a:xfrm>
            <a:off x="4322160" y="4947120"/>
            <a:ext cx="4728240" cy="12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7840" bIns="177840"/>
          <a:p>
            <a:pPr algn="just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Analytical analysis: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FoS = Not Possible!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PLAXIS analysis: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FoS = 2.2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230040" y="2133720"/>
            <a:ext cx="860796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Finite Element Method determines a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safety factor on soil strength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Safety calculation will find the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most critical failure mechanism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strength reduction method (phi/c reduction) used in a Safety calculation gives a factor of safety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comparable to other methods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(e.g. Bishop method)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FEM allows for complicated geometry that are possible using exact methods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FEM captures soil structure interaction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It is a good idea to have some background in numerical methods as computer modeling becomes more popular for geotechnical engineers.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CustomShape 2"/>
          <p:cNvSpPr/>
          <p:nvPr/>
        </p:nvSpPr>
        <p:spPr>
          <a:xfrm>
            <a:off x="230040" y="1197000"/>
            <a:ext cx="7625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 &amp; Recommendations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228600" y="2408400"/>
            <a:ext cx="860796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Brinkgreve, R.B.J., Bakker, H.L. (1991)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Non-linear finite element analysis of safety factors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Proc. 7th Int. Conf. On Comp. Methods and Advances in Geomechanics, Cairns, Australia, 1117-1121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Benz, T., Schwab, R., Vermeer, P.A., Kauter, R.A. (2007)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Hoek-Brown criterion with intrinsic material strength factorization.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Int. Journal of Rock Mechanics and Mining Sci., 45(2), 210-222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230040" y="1268280"/>
            <a:ext cx="7625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References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358920" y="1438200"/>
            <a:ext cx="7658280" cy="51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Concepts of soil modelling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719280" y="2158920"/>
            <a:ext cx="8217000" cy="426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1280" indent="-3398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Relationship between stresses (stress rates) and strains (strain rates)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Elasticity (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reversible deformations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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=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(d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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Example: Hooke’s law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Plasticity (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irreversible deformations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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=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(d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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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Perfect plasticity, strain hardening, strain softening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Yielding, yield function, plastic potential, </a:t>
            </a:r>
            <a:r>
              <a:rPr b="1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hardening/softening rule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Example: Mohr-Coulomb yielding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>
              <a:lnSpc>
                <a:spcPct val="120000"/>
              </a:lnSpc>
              <a:buClr>
                <a:srgbClr val="80808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Time dependent behaviour (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time dependent deformations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20000"/>
              </a:lnSpc>
              <a:buClr>
                <a:srgbClr val="808080"/>
              </a:buClr>
              <a:buFont typeface="Arial"/>
              <a:buChar char="–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Biot’s (coupled) consolidation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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=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(d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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Microsoft YaHei"/>
              </a:rPr>
              <a:t>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20000"/>
              </a:lnSpc>
              <a:buClr>
                <a:srgbClr val="808080"/>
              </a:buClr>
              <a:buFont typeface="Arial"/>
              <a:buChar char="–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Creep, stress relaxation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20000"/>
              </a:lnSpc>
              <a:buClr>
                <a:srgbClr val="808080"/>
              </a:buClr>
              <a:buFont typeface="Arial"/>
              <a:buChar char="–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Visco elasticity, visco plasticity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7158600" y="5493240"/>
            <a:ext cx="963000" cy="947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Line 4"/>
          <p:cNvSpPr/>
          <p:nvPr/>
        </p:nvSpPr>
        <p:spPr>
          <a:xfrm flipV="1">
            <a:off x="7158600" y="5235840"/>
            <a:ext cx="544320" cy="256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5"/>
          <p:cNvSpPr/>
          <p:nvPr/>
        </p:nvSpPr>
        <p:spPr>
          <a:xfrm flipV="1">
            <a:off x="8121960" y="5235840"/>
            <a:ext cx="544680" cy="256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6"/>
          <p:cNvSpPr/>
          <p:nvPr/>
        </p:nvSpPr>
        <p:spPr>
          <a:xfrm flipV="1">
            <a:off x="8121960" y="6182280"/>
            <a:ext cx="544680" cy="2584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7"/>
          <p:cNvSpPr/>
          <p:nvPr/>
        </p:nvSpPr>
        <p:spPr>
          <a:xfrm>
            <a:off x="7702920" y="5236200"/>
            <a:ext cx="963720" cy="3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8"/>
          <p:cNvSpPr/>
          <p:nvPr/>
        </p:nvSpPr>
        <p:spPr>
          <a:xfrm>
            <a:off x="8666640" y="5236200"/>
            <a:ext cx="360" cy="945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9"/>
          <p:cNvSpPr/>
          <p:nvPr/>
        </p:nvSpPr>
        <p:spPr>
          <a:xfrm flipV="1">
            <a:off x="7912440" y="4891680"/>
            <a:ext cx="360" cy="4726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Line 10"/>
          <p:cNvSpPr/>
          <p:nvPr/>
        </p:nvSpPr>
        <p:spPr>
          <a:xfrm>
            <a:off x="8372880" y="5837760"/>
            <a:ext cx="376200" cy="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Line 11"/>
          <p:cNvSpPr/>
          <p:nvPr/>
        </p:nvSpPr>
        <p:spPr>
          <a:xfrm flipH="1">
            <a:off x="7285320" y="5968080"/>
            <a:ext cx="376560" cy="1710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Line 12"/>
          <p:cNvSpPr/>
          <p:nvPr/>
        </p:nvSpPr>
        <p:spPr>
          <a:xfrm>
            <a:off x="7661880" y="5364720"/>
            <a:ext cx="501480" cy="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Line 13"/>
          <p:cNvSpPr/>
          <p:nvPr/>
        </p:nvSpPr>
        <p:spPr>
          <a:xfrm flipH="1">
            <a:off x="8205840" y="5752080"/>
            <a:ext cx="335160" cy="1728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Line 14"/>
          <p:cNvSpPr/>
          <p:nvPr/>
        </p:nvSpPr>
        <p:spPr>
          <a:xfrm>
            <a:off x="7410960" y="5968080"/>
            <a:ext cx="501480" cy="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Line 15"/>
          <p:cNvSpPr/>
          <p:nvPr/>
        </p:nvSpPr>
        <p:spPr>
          <a:xfrm flipV="1">
            <a:off x="7661880" y="5709240"/>
            <a:ext cx="360" cy="5155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Line 16"/>
          <p:cNvSpPr/>
          <p:nvPr/>
        </p:nvSpPr>
        <p:spPr>
          <a:xfrm flipV="1">
            <a:off x="8372880" y="5535720"/>
            <a:ext cx="360" cy="5173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Line 17"/>
          <p:cNvSpPr/>
          <p:nvPr/>
        </p:nvSpPr>
        <p:spPr>
          <a:xfrm flipH="1">
            <a:off x="7745400" y="5279040"/>
            <a:ext cx="335160" cy="1710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51" name="Formula 18"/>
              <p:cNvSpPr txBox="1"/>
              <p:nvPr/>
            </p:nvSpPr>
            <p:spPr>
              <a:xfrm>
                <a:off x="7614000" y="4874760"/>
                <a:ext cx="271080" cy="256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yy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2" name="Formula 19"/>
              <p:cNvSpPr txBox="1"/>
              <p:nvPr/>
            </p:nvSpPr>
            <p:spPr>
              <a:xfrm>
                <a:off x="7557120" y="5388840"/>
                <a:ext cx="261360" cy="254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yz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3" name="Formula 20"/>
              <p:cNvSpPr txBox="1"/>
              <p:nvPr/>
            </p:nvSpPr>
            <p:spPr>
              <a:xfrm>
                <a:off x="8201520" y="5239800"/>
                <a:ext cx="269640" cy="254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yx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4" name="Formula 21"/>
              <p:cNvSpPr txBox="1"/>
              <p:nvPr/>
            </p:nvSpPr>
            <p:spPr>
              <a:xfrm>
                <a:off x="8441280" y="5388840"/>
                <a:ext cx="263160" cy="254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xy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5" name="Formula 22"/>
              <p:cNvSpPr txBox="1"/>
              <p:nvPr/>
            </p:nvSpPr>
            <p:spPr>
              <a:xfrm>
                <a:off x="8717400" y="5952600"/>
                <a:ext cx="263160" cy="221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xx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6" name="Formula 23"/>
              <p:cNvSpPr txBox="1"/>
              <p:nvPr/>
            </p:nvSpPr>
            <p:spPr>
              <a:xfrm>
                <a:off x="8161920" y="5985720"/>
                <a:ext cx="255240" cy="221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xz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7" name="Formula 24"/>
              <p:cNvSpPr txBox="1"/>
              <p:nvPr/>
            </p:nvSpPr>
            <p:spPr>
              <a:xfrm>
                <a:off x="7879320" y="6084360"/>
                <a:ext cx="255240" cy="221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zx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8" name="Formula 25"/>
              <p:cNvSpPr txBox="1"/>
              <p:nvPr/>
            </p:nvSpPr>
            <p:spPr>
              <a:xfrm>
                <a:off x="7323480" y="6184440"/>
                <a:ext cx="247320" cy="221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zz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9" name="Formula 26"/>
              <p:cNvSpPr txBox="1"/>
              <p:nvPr/>
            </p:nvSpPr>
            <p:spPr>
              <a:xfrm>
                <a:off x="7734600" y="5620680"/>
                <a:ext cx="257040" cy="254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rPr>
                            <m:lit/>
                            <m:nor/>
                          </m:rPr>
                          <m:t xml:space="preserve">zy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228600" y="2408400"/>
            <a:ext cx="8609040" cy="361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1280" indent="-3398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FEM Input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Definition of the problem (physical representation)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Definition of the building process: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79360" indent="-263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Initial situation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79360" indent="-263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Construction stages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FEM Output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1240" indent="-282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View results of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79360" indent="-263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entire model at a specific moment during construction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79360" indent="-263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one specific point during the whole construction process (history)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230040" y="1371600"/>
            <a:ext cx="7390080" cy="112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Program structure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230040" y="2158920"/>
            <a:ext cx="8064000" cy="337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Calculations are broken down into slices where force &amp; moment equations are solved assuming static equilibrium: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39440" indent="-28008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Bishop, Janbu, Spencer, etc.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9440" indent="-2800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9440" indent="-2800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indent="-2804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indent="-2804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indent="-2804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250920" y="1197000"/>
            <a:ext cx="8227440" cy="114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Analytical Methods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4" name="Picture 374" descr=""/>
          <p:cNvPicPr/>
          <p:nvPr/>
        </p:nvPicPr>
        <p:blipFill>
          <a:blip r:embed="rId2"/>
          <a:stretch/>
        </p:blipFill>
        <p:spPr>
          <a:xfrm>
            <a:off x="5211720" y="3432240"/>
            <a:ext cx="3276000" cy="3241080"/>
          </a:xfrm>
          <a:prstGeom prst="rect">
            <a:avLst/>
          </a:prstGeom>
          <a:ln>
            <a:noFill/>
          </a:ln>
        </p:spPr>
      </p:pic>
      <p:pic>
        <p:nvPicPr>
          <p:cNvPr id="365" name="Picture 375" descr=""/>
          <p:cNvPicPr/>
          <p:nvPr/>
        </p:nvPicPr>
        <p:blipFill>
          <a:blip r:embed="rId3"/>
          <a:stretch/>
        </p:blipFill>
        <p:spPr>
          <a:xfrm>
            <a:off x="731880" y="4022640"/>
            <a:ext cx="3845880" cy="202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228600" y="1278000"/>
            <a:ext cx="8227440" cy="114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Assumptions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274680" y="2805120"/>
            <a:ext cx="8209800" cy="15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Assume Failure Mechanism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Assume simplified soil layering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Assume a Mohr-Coulomb framework with a linear-elastic perfectly plastic material behavior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Limit Equilibrium about some assumed point of rotation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2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Indeterminacy (more unknowns than equations),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[solved by assuming the reaction force N of a slice is normal to the failure surface]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82280" indent="-33408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26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randomBar dir="horz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228600" y="1085760"/>
            <a:ext cx="8227440" cy="114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 why FEM?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91800" y="1447560"/>
            <a:ext cx="8357400" cy="7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174240" y="2155680"/>
            <a:ext cx="8602200" cy="424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1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Assesses near infinite number of failure mechanisms in 2D or 3D.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Allows for Structural Elements (Piles, Wells, Tiebacks, Soil Nails, Etc.)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Allows for the design of geotechnical scenarios and phased construction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Allows for Advanced Constitutive models, non-linear stiffness soil behavior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Determines the stress field, at failure and before based on sound numerical theories that are calibrated and validated extensively.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Additionally: Undrained/Partially Drained, Flow, Dynamics, Thermal, etc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228600" y="12780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Safety Analysis in PLAXIS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2556000" y="3561480"/>
            <a:ext cx="4464720" cy="674640"/>
          </a:xfrm>
          <a:prstGeom prst="rect">
            <a:avLst/>
          </a:prstGeom>
          <a:solidFill>
            <a:srgbClr val="996633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3"/>
          <p:cNvSpPr/>
          <p:nvPr/>
        </p:nvSpPr>
        <p:spPr>
          <a:xfrm>
            <a:off x="3780000" y="3109680"/>
            <a:ext cx="690120" cy="449640"/>
          </a:xfrm>
          <a:prstGeom prst="rect">
            <a:avLst/>
          </a:prstGeom>
          <a:solidFill>
            <a:srgbClr val="339933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4"/>
          <p:cNvSpPr/>
          <p:nvPr/>
        </p:nvSpPr>
        <p:spPr>
          <a:xfrm>
            <a:off x="3780000" y="2924280"/>
            <a:ext cx="690120" cy="17892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5"/>
          <p:cNvSpPr/>
          <p:nvPr/>
        </p:nvSpPr>
        <p:spPr>
          <a:xfrm>
            <a:off x="5195520" y="3340080"/>
            <a:ext cx="1028520" cy="218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6"/>
          <p:cNvSpPr/>
          <p:nvPr/>
        </p:nvSpPr>
        <p:spPr>
          <a:xfrm>
            <a:off x="6226560" y="3338280"/>
            <a:ext cx="336240" cy="22068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7"/>
          <p:cNvSpPr/>
          <p:nvPr/>
        </p:nvSpPr>
        <p:spPr>
          <a:xfrm flipH="1">
            <a:off x="4854600" y="3338280"/>
            <a:ext cx="336240" cy="22068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8"/>
          <p:cNvSpPr/>
          <p:nvPr/>
        </p:nvSpPr>
        <p:spPr>
          <a:xfrm>
            <a:off x="3901320" y="3185280"/>
            <a:ext cx="173520" cy="226440"/>
          </a:xfrm>
          <a:prstGeom prst="rect">
            <a:avLst/>
          </a:prstGeom>
          <a:solidFill>
            <a:srgbClr val="ffff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9"/>
          <p:cNvSpPr/>
          <p:nvPr/>
        </p:nvSpPr>
        <p:spPr>
          <a:xfrm>
            <a:off x="4188600" y="3185280"/>
            <a:ext cx="173520" cy="226440"/>
          </a:xfrm>
          <a:prstGeom prst="rect">
            <a:avLst/>
          </a:prstGeom>
          <a:solidFill>
            <a:srgbClr val="ffff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Line 10"/>
          <p:cNvSpPr/>
          <p:nvPr/>
        </p:nvSpPr>
        <p:spPr>
          <a:xfrm>
            <a:off x="2555640" y="3810960"/>
            <a:ext cx="4467240" cy="162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11"/>
          <p:cNvSpPr/>
          <p:nvPr/>
        </p:nvSpPr>
        <p:spPr>
          <a:xfrm flipV="1">
            <a:off x="4098600" y="3498480"/>
            <a:ext cx="1567800" cy="632880"/>
          </a:xfrm>
          <a:custGeom>
            <a:avLst/>
            <a:gdLst/>
            <a:ahLst/>
            <a:rect l="l" t="t" r="r" b="b"/>
            <a:pathLst>
              <a:path w="42006" h="21600">
                <a:moveTo>
                  <a:pt x="0" y="14898"/>
                </a:moveTo>
                <a:cubicBezTo>
                  <a:pt x="2900" y="6012"/>
                  <a:pt x="11186" y="-1"/>
                  <a:pt x="20534" y="0"/>
                </a:cubicBezTo>
                <a:cubicBezTo>
                  <a:pt x="31554" y="0"/>
                  <a:pt x="40808" y="8296"/>
                  <a:pt x="42006" y="19251"/>
                </a:cubicBezTo>
                <a:moveTo>
                  <a:pt x="0" y="14898"/>
                </a:moveTo>
                <a:cubicBezTo>
                  <a:pt x="2900" y="6012"/>
                  <a:pt x="11186" y="-1"/>
                  <a:pt x="20534" y="0"/>
                </a:cubicBezTo>
                <a:cubicBezTo>
                  <a:pt x="31554" y="0"/>
                  <a:pt x="40808" y="8296"/>
                  <a:pt x="42006" y="19251"/>
                </a:cubicBezTo>
                <a:lnTo>
                  <a:pt x="20534" y="21600"/>
                </a:lnTo>
                <a:lnTo>
                  <a:pt x="0" y="14898"/>
                </a:lnTo>
                <a:close/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12"/>
          <p:cNvSpPr/>
          <p:nvPr/>
        </p:nvSpPr>
        <p:spPr>
          <a:xfrm>
            <a:off x="608040" y="4508640"/>
            <a:ext cx="8209440" cy="15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Strength reduction method: Phi/c reduction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Same numerical tool as for serviceability design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Automatically detects most critical failure mechanism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randomBar dir="horz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228600" y="2158920"/>
            <a:ext cx="8607960" cy="17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61880" indent="-459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Phi/c reduction: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1840" indent="-28332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Reduction of strength parameters until failure is reached.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264960" y="11970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Safety Analysis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472680" y="3240000"/>
            <a:ext cx="26874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Using effective strength 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4"/>
          <p:cNvSpPr/>
          <p:nvPr/>
        </p:nvSpPr>
        <p:spPr>
          <a:xfrm>
            <a:off x="472680" y="4732200"/>
            <a:ext cx="3487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Using undrained shear strength 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5"/>
          <p:cNvSpPr/>
          <p:nvPr/>
        </p:nvSpPr>
        <p:spPr>
          <a:xfrm>
            <a:off x="468360" y="6040440"/>
            <a:ext cx="36900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ΣMsf = strength reduction factor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Picture 398" descr=""/>
          <p:cNvPicPr/>
          <p:nvPr/>
        </p:nvPicPr>
        <p:blipFill>
          <a:blip r:embed="rId1"/>
          <a:stretch/>
        </p:blipFill>
        <p:spPr>
          <a:xfrm>
            <a:off x="553680" y="3931920"/>
            <a:ext cx="2918880" cy="683640"/>
          </a:xfrm>
          <a:prstGeom prst="rect">
            <a:avLst/>
          </a:prstGeom>
          <a:ln>
            <a:noFill/>
          </a:ln>
        </p:spPr>
      </p:pic>
      <p:pic>
        <p:nvPicPr>
          <p:cNvPr id="389" name="Picture 399" descr=""/>
          <p:cNvPicPr/>
          <p:nvPr/>
        </p:nvPicPr>
        <p:blipFill>
          <a:blip r:embed="rId2"/>
          <a:srcRect l="48425" t="0" r="0" b="0"/>
          <a:stretch/>
        </p:blipFill>
        <p:spPr>
          <a:xfrm>
            <a:off x="4320360" y="3210480"/>
            <a:ext cx="3998520" cy="2639520"/>
          </a:xfrm>
          <a:prstGeom prst="rect">
            <a:avLst/>
          </a:prstGeom>
          <a:ln>
            <a:noFill/>
          </a:ln>
        </p:spPr>
      </p:pic>
      <p:pic>
        <p:nvPicPr>
          <p:cNvPr id="390" name="Picture 400" descr=""/>
          <p:cNvPicPr/>
          <p:nvPr/>
        </p:nvPicPr>
        <p:blipFill>
          <a:blip r:embed="rId3"/>
          <a:stretch/>
        </p:blipFill>
        <p:spPr>
          <a:xfrm>
            <a:off x="581760" y="5232240"/>
            <a:ext cx="1610640" cy="70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plaxis2003</Template>
  <TotalTime>3430</TotalTime>
  <Application>LibreOffice/5.2.2.2$Windows_x86 LibreOffice_project/8f96e87c890bf8fa77463cd4b640a2312823f3ad</Application>
  <Words>978</Words>
  <Paragraphs>186</Paragraphs>
  <Company>Plaxis B.V.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2002-12-16T21:10:15Z</dcterms:created>
  <dc:creator>Peter Brand</dc:creator>
  <dc:description/>
  <dc:language>en-US</dc:language>
  <cp:lastModifiedBy/>
  <cp:lastPrinted>2013-10-15T07:39:06Z</cp:lastPrinted>
  <dcterms:modified xsi:type="dcterms:W3CDTF">2016-11-10T08:28:19Z</dcterms:modified>
  <cp:revision>183</cp:revision>
  <dc:subject/>
  <dc:title>On the use of Plaxis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Plaxis B.V.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